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6f9851458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6f9851458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44daa27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44daa27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7434ba2c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434ba2ce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7423eb94d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423eb94d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7423eb94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7423eb94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73f9f81e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3f9f81e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73f9f81e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73f9f81e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73eac4d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73eac4d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15.png"/><Relationship Id="rId5"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hyperlink" Target="https://m.wikihow.com/Write-a-Short-Story" TargetMode="External"/><Relationship Id="rId4" Type="http://schemas.openxmlformats.org/officeDocument/2006/relationships/hyperlink" Target="https://docs.google.com/document/d/1bAdVxUW50u4YCk5eW8MNmOsxro3uQ5RV5nXwK-ijoKg/edi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Tuesday Nov. 19</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Gray Area Project - Will Be Used During </a:t>
            </a:r>
            <a:r>
              <a:rPr lang="en" sz="3000">
                <a:solidFill>
                  <a:schemeClr val="dk1"/>
                </a:solidFill>
                <a:latin typeface="Calibri"/>
                <a:ea typeface="Calibri"/>
                <a:cs typeface="Calibri"/>
                <a:sym typeface="Calibri"/>
              </a:rPr>
              <a:t>Exhibition</a:t>
            </a:r>
            <a:endParaRPr sz="30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generate stories, fiction or non, that blur the lines between good &amp; evil.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4"/>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72" name="Google Shape;172;p34"/>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73" name="Google Shape;173;p34"/>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5"/>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79" name="Google Shape;179;p35"/>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80" name="Google Shape;180;p35"/>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pic>
        <p:nvPicPr>
          <p:cNvPr id="181" name="Google Shape;181;p35"/>
          <p:cNvPicPr preferRelativeResize="0"/>
          <p:nvPr/>
        </p:nvPicPr>
        <p:blipFill>
          <a:blip r:embed="rId3">
            <a:alphaModFix/>
          </a:blip>
          <a:stretch>
            <a:fillRect/>
          </a:stretch>
        </p:blipFill>
        <p:spPr>
          <a:xfrm>
            <a:off x="909600" y="1657350"/>
            <a:ext cx="1828800" cy="1828800"/>
          </a:xfrm>
          <a:prstGeom prst="rect">
            <a:avLst/>
          </a:prstGeom>
          <a:noFill/>
          <a:ln>
            <a:noFill/>
          </a:ln>
        </p:spPr>
      </p:pic>
      <p:pic>
        <p:nvPicPr>
          <p:cNvPr id="182" name="Google Shape;182;p35"/>
          <p:cNvPicPr preferRelativeResize="0"/>
          <p:nvPr/>
        </p:nvPicPr>
        <p:blipFill>
          <a:blip r:embed="rId4">
            <a:alphaModFix/>
          </a:blip>
          <a:stretch>
            <a:fillRect/>
          </a:stretch>
        </p:blipFill>
        <p:spPr>
          <a:xfrm>
            <a:off x="3487049" y="1657350"/>
            <a:ext cx="2243201" cy="1828800"/>
          </a:xfrm>
          <a:prstGeom prst="rect">
            <a:avLst/>
          </a:prstGeom>
          <a:noFill/>
          <a:ln>
            <a:noFill/>
          </a:ln>
        </p:spPr>
      </p:pic>
      <p:pic>
        <p:nvPicPr>
          <p:cNvPr id="183" name="Google Shape;183;p35"/>
          <p:cNvPicPr preferRelativeResize="0"/>
          <p:nvPr/>
        </p:nvPicPr>
        <p:blipFill>
          <a:blip r:embed="rId5">
            <a:alphaModFix/>
          </a:blip>
          <a:stretch>
            <a:fillRect/>
          </a:stretch>
        </p:blipFill>
        <p:spPr>
          <a:xfrm>
            <a:off x="6165150" y="1657350"/>
            <a:ext cx="2527775" cy="1828800"/>
          </a:xfrm>
          <a:prstGeom prst="rect">
            <a:avLst/>
          </a:prstGeom>
          <a:noFill/>
          <a:ln>
            <a:noFill/>
          </a:ln>
        </p:spPr>
      </p:pic>
      <p:sp>
        <p:nvSpPr>
          <p:cNvPr id="184" name="Google Shape;184;p35"/>
          <p:cNvSpPr txBox="1"/>
          <p:nvPr/>
        </p:nvSpPr>
        <p:spPr>
          <a:xfrm>
            <a:off x="5964900" y="3486150"/>
            <a:ext cx="29283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Is this glass half full or half empty?</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Is there a truth </a:t>
            </a:r>
            <a:r>
              <a:rPr b="1" i="1" lang="en"/>
              <a:t>separate</a:t>
            </a:r>
            <a:r>
              <a:rPr b="1" lang="en"/>
              <a:t> from human thought that just is</a:t>
            </a:r>
            <a:r>
              <a:rPr lang="en"/>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Where does this truth come from?</a:t>
            </a:r>
            <a:endParaRPr/>
          </a:p>
        </p:txBody>
      </p:sp>
      <p:sp>
        <p:nvSpPr>
          <p:cNvPr id="185" name="Google Shape;185;p35"/>
          <p:cNvSpPr txBox="1"/>
          <p:nvPr/>
        </p:nvSpPr>
        <p:spPr>
          <a:xfrm>
            <a:off x="702450" y="3546375"/>
            <a:ext cx="22431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guy rules the land and says that slavery is bad and humans should be free.  </a:t>
            </a:r>
            <a:r>
              <a:rPr b="1" lang="en"/>
              <a:t>Should we give him more power if he has good morals?</a:t>
            </a:r>
            <a:endParaRPr b="1"/>
          </a:p>
        </p:txBody>
      </p:sp>
      <p:sp>
        <p:nvSpPr>
          <p:cNvPr id="186" name="Google Shape;186;p35"/>
          <p:cNvSpPr txBox="1"/>
          <p:nvPr/>
        </p:nvSpPr>
        <p:spPr>
          <a:xfrm>
            <a:off x="3490750" y="3749550"/>
            <a:ext cx="22431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like eating deep fried crickets.  I don’t.  Who cares, it’s all </a:t>
            </a:r>
            <a:r>
              <a:rPr b="1" lang="en"/>
              <a:t>relative</a:t>
            </a:r>
            <a:r>
              <a:rPr lang="en"/>
              <a: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6"/>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92" name="Google Shape;192;p36"/>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93" name="Google Shape;193;p36"/>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94" name="Google Shape;194;p36"/>
          <p:cNvSpPr txBox="1"/>
          <p:nvPr/>
        </p:nvSpPr>
        <p:spPr>
          <a:xfrm>
            <a:off x="3638500" y="74300"/>
            <a:ext cx="1828500" cy="49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dk1"/>
                </a:solidFill>
              </a:rPr>
              <a:t>Use post-it notes / gallery walk style.</a:t>
            </a:r>
            <a:endParaRPr sz="800">
              <a:solidFill>
                <a:schemeClr val="dk1"/>
              </a:solidFill>
            </a:endParaRPr>
          </a:p>
          <a:p>
            <a:pPr indent="0" lvl="0" marL="0" rtl="0" algn="ctr">
              <a:spcBef>
                <a:spcPts val="0"/>
              </a:spcBef>
              <a:spcAft>
                <a:spcPts val="0"/>
              </a:spcAft>
              <a:buClr>
                <a:schemeClr val="dk1"/>
              </a:buClr>
              <a:buSzPts val="1100"/>
              <a:buFont typeface="Arial"/>
              <a:buNone/>
            </a:pPr>
            <a:r>
              <a:rPr lang="en" sz="800">
                <a:solidFill>
                  <a:schemeClr val="dk1"/>
                </a:solidFill>
              </a:rPr>
              <a:t>Large Group Cardboard Posters to be Hung in Class</a:t>
            </a:r>
            <a:endParaRPr sz="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7"/>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200" name="Google Shape;200;p37"/>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201" name="Google Shape;201;p37"/>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202" name="Google Shape;202;p37"/>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208" name="Google Shape;208;p38"/>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209" name="Google Shape;209;p38"/>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210" name="Google Shape;210;p38"/>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211" name="Google Shape;211;p38"/>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9"/>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217" name="Google Shape;217;p39"/>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218" name="Google Shape;218;p39"/>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219" name="Google Shape;219;p39"/>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220" name="Google Shape;220;p39"/>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221" name="Google Shape;221;p39"/>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222" name="Google Shape;222;p39"/>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txBox="1"/>
          <p:nvPr>
            <p:ph type="ctrTitle"/>
          </p:nvPr>
        </p:nvSpPr>
        <p:spPr>
          <a:xfrm>
            <a:off x="311700" y="0"/>
            <a:ext cx="8520600" cy="51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t>Gray Area Project</a:t>
            </a:r>
            <a:endParaRPr sz="2400"/>
          </a:p>
        </p:txBody>
      </p:sp>
      <p:pic>
        <p:nvPicPr>
          <p:cNvPr id="106" name="Google Shape;106;p26"/>
          <p:cNvPicPr preferRelativeResize="0"/>
          <p:nvPr/>
        </p:nvPicPr>
        <p:blipFill>
          <a:blip r:embed="rId3">
            <a:alphaModFix/>
          </a:blip>
          <a:stretch>
            <a:fillRect/>
          </a:stretch>
        </p:blipFill>
        <p:spPr>
          <a:xfrm>
            <a:off x="152400" y="949500"/>
            <a:ext cx="2889037" cy="4097925"/>
          </a:xfrm>
          <a:prstGeom prst="rect">
            <a:avLst/>
          </a:prstGeom>
          <a:noFill/>
          <a:ln>
            <a:noFill/>
          </a:ln>
        </p:spPr>
      </p:pic>
      <p:pic>
        <p:nvPicPr>
          <p:cNvPr id="107" name="Google Shape;107;p26"/>
          <p:cNvPicPr preferRelativeResize="0"/>
          <p:nvPr/>
        </p:nvPicPr>
        <p:blipFill>
          <a:blip r:embed="rId4">
            <a:alphaModFix/>
          </a:blip>
          <a:stretch>
            <a:fillRect/>
          </a:stretch>
        </p:blipFill>
        <p:spPr>
          <a:xfrm>
            <a:off x="3131925" y="949513"/>
            <a:ext cx="2880150" cy="4097900"/>
          </a:xfrm>
          <a:prstGeom prst="rect">
            <a:avLst/>
          </a:prstGeom>
          <a:noFill/>
          <a:ln>
            <a:noFill/>
          </a:ln>
        </p:spPr>
      </p:pic>
      <p:pic>
        <p:nvPicPr>
          <p:cNvPr id="108" name="Google Shape;108;p26"/>
          <p:cNvPicPr preferRelativeResize="0"/>
          <p:nvPr/>
        </p:nvPicPr>
        <p:blipFill>
          <a:blip r:embed="rId5">
            <a:alphaModFix/>
          </a:blip>
          <a:stretch>
            <a:fillRect/>
          </a:stretch>
        </p:blipFill>
        <p:spPr>
          <a:xfrm>
            <a:off x="6102575" y="949511"/>
            <a:ext cx="2889025" cy="4097901"/>
          </a:xfrm>
          <a:prstGeom prst="rect">
            <a:avLst/>
          </a:prstGeom>
          <a:noFill/>
          <a:ln>
            <a:noFill/>
          </a:ln>
        </p:spPr>
      </p:pic>
      <p:sp>
        <p:nvSpPr>
          <p:cNvPr id="109" name="Google Shape;109;p26"/>
          <p:cNvSpPr txBox="1"/>
          <p:nvPr/>
        </p:nvSpPr>
        <p:spPr>
          <a:xfrm>
            <a:off x="6681889" y="565050"/>
            <a:ext cx="1730400" cy="3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Jedi - “Good”</a:t>
            </a:r>
            <a:endParaRPr b="1" sz="1800"/>
          </a:p>
        </p:txBody>
      </p:sp>
      <p:sp>
        <p:nvSpPr>
          <p:cNvPr id="110" name="Google Shape;110;p26"/>
          <p:cNvSpPr txBox="1"/>
          <p:nvPr/>
        </p:nvSpPr>
        <p:spPr>
          <a:xfrm>
            <a:off x="3657000" y="565063"/>
            <a:ext cx="1830000" cy="3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Gray Jedi</a:t>
            </a:r>
            <a:endParaRPr b="1" sz="1800"/>
          </a:p>
        </p:txBody>
      </p:sp>
      <p:sp>
        <p:nvSpPr>
          <p:cNvPr id="111" name="Google Shape;111;p26"/>
          <p:cNvSpPr txBox="1"/>
          <p:nvPr/>
        </p:nvSpPr>
        <p:spPr>
          <a:xfrm>
            <a:off x="836838" y="565050"/>
            <a:ext cx="1520100" cy="3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Sith </a:t>
            </a:r>
            <a:r>
              <a:rPr b="1" lang="en" sz="1800"/>
              <a:t>- “Evil”</a:t>
            </a:r>
            <a:endParaRPr b="1"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7"/>
          <p:cNvSpPr txBox="1"/>
          <p:nvPr>
            <p:ph type="ctrTitle"/>
          </p:nvPr>
        </p:nvSpPr>
        <p:spPr>
          <a:xfrm>
            <a:off x="311700" y="576875"/>
            <a:ext cx="8520600" cy="7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Gray Area Project</a:t>
            </a:r>
            <a:endParaRPr/>
          </a:p>
        </p:txBody>
      </p:sp>
      <p:sp>
        <p:nvSpPr>
          <p:cNvPr id="117" name="Google Shape;117;p27"/>
          <p:cNvSpPr txBox="1"/>
          <p:nvPr>
            <p:ph idx="1" type="subTitle"/>
          </p:nvPr>
        </p:nvSpPr>
        <p:spPr>
          <a:xfrm>
            <a:off x="311700" y="1994975"/>
            <a:ext cx="8520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Is your ethical code black and white?  Or more gray…Write 1-3 stories that blur the line between good, neutral, and evil.</a:t>
            </a:r>
            <a:endParaRPr/>
          </a:p>
          <a:p>
            <a:pPr indent="0" lvl="0" marL="0" rtl="0" algn="ctr">
              <a:spcBef>
                <a:spcPts val="0"/>
              </a:spcBef>
              <a:spcAft>
                <a:spcPts val="0"/>
              </a:spcAft>
              <a:buNone/>
            </a:pPr>
            <a:r>
              <a:rPr lang="en" u="sng">
                <a:solidFill>
                  <a:schemeClr val="hlink"/>
                </a:solidFill>
                <a:hlinkClick r:id="rId3"/>
              </a:rPr>
              <a:t>How to write a short story?</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u="sng">
                <a:solidFill>
                  <a:schemeClr val="hlink"/>
                </a:solidFill>
                <a:hlinkClick r:id="rId4"/>
              </a:rPr>
              <a:t>Assignment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8"/>
          <p:cNvSpPr txBox="1"/>
          <p:nvPr>
            <p:ph type="ctrTitle"/>
          </p:nvPr>
        </p:nvSpPr>
        <p:spPr>
          <a:xfrm>
            <a:off x="311700" y="176200"/>
            <a:ext cx="8520600" cy="119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Ethical Code Activity</a:t>
            </a:r>
            <a:endParaRPr sz="3600"/>
          </a:p>
          <a:p>
            <a:pPr indent="0" lvl="0" marL="0" rtl="0" algn="ctr">
              <a:spcBef>
                <a:spcPts val="0"/>
              </a:spcBef>
              <a:spcAft>
                <a:spcPts val="0"/>
              </a:spcAft>
              <a:buNone/>
            </a:pPr>
            <a:r>
              <a:rPr lang="en" sz="3000"/>
              <a:t>“Ethics of You”</a:t>
            </a:r>
            <a:endParaRPr sz="3000"/>
          </a:p>
        </p:txBody>
      </p:sp>
      <p:sp>
        <p:nvSpPr>
          <p:cNvPr id="123" name="Google Shape;123;p28"/>
          <p:cNvSpPr txBox="1"/>
          <p:nvPr>
            <p:ph idx="1" type="subTitle"/>
          </p:nvPr>
        </p:nvSpPr>
        <p:spPr>
          <a:xfrm>
            <a:off x="404200" y="1660800"/>
            <a:ext cx="3388800" cy="343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Ethical </a:t>
            </a:r>
            <a:r>
              <a:rPr b="1" i="1" lang="en" sz="2400"/>
              <a:t>Data</a:t>
            </a:r>
            <a:r>
              <a:rPr lang="en" sz="2400"/>
              <a:t> Gathering</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Let’s gather data on the classrooms ethical beliefs.</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Do you think like an absolutist, relativist, or objectivist?</a:t>
            </a:r>
            <a:endParaRPr sz="2400"/>
          </a:p>
        </p:txBody>
      </p:sp>
      <p:cxnSp>
        <p:nvCxnSpPr>
          <p:cNvPr id="124" name="Google Shape;124;p28"/>
          <p:cNvCxnSpPr/>
          <p:nvPr/>
        </p:nvCxnSpPr>
        <p:spPr>
          <a:xfrm>
            <a:off x="5310150" y="1610100"/>
            <a:ext cx="18600" cy="3534000"/>
          </a:xfrm>
          <a:prstGeom prst="straightConnector1">
            <a:avLst/>
          </a:prstGeom>
          <a:noFill/>
          <a:ln cap="flat" cmpd="sng" w="9525">
            <a:solidFill>
              <a:schemeClr val="dk2"/>
            </a:solidFill>
            <a:prstDash val="solid"/>
            <a:round/>
            <a:headEnd len="med" w="med" type="none"/>
            <a:tailEnd len="med" w="med" type="none"/>
          </a:ln>
        </p:spPr>
      </p:cxnSp>
      <p:cxnSp>
        <p:nvCxnSpPr>
          <p:cNvPr id="125" name="Google Shape;125;p28"/>
          <p:cNvCxnSpPr/>
          <p:nvPr/>
        </p:nvCxnSpPr>
        <p:spPr>
          <a:xfrm>
            <a:off x="7603875" y="1610100"/>
            <a:ext cx="18600" cy="3534000"/>
          </a:xfrm>
          <a:prstGeom prst="straightConnector1">
            <a:avLst/>
          </a:prstGeom>
          <a:noFill/>
          <a:ln cap="flat" cmpd="sng" w="9525">
            <a:solidFill>
              <a:schemeClr val="dk2"/>
            </a:solidFill>
            <a:prstDash val="solid"/>
            <a:round/>
            <a:headEnd len="med" w="med" type="none"/>
            <a:tailEnd len="med" w="med" type="none"/>
          </a:ln>
        </p:spPr>
      </p:cxnSp>
      <p:sp>
        <p:nvSpPr>
          <p:cNvPr id="126" name="Google Shape;126;p28"/>
          <p:cNvSpPr txBox="1"/>
          <p:nvPr/>
        </p:nvSpPr>
        <p:spPr>
          <a:xfrm>
            <a:off x="4042775"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Evil</a:t>
            </a:r>
            <a:endParaRPr/>
          </a:p>
        </p:txBody>
      </p:sp>
      <p:sp>
        <p:nvSpPr>
          <p:cNvPr id="127" name="Google Shape;127;p28"/>
          <p:cNvSpPr txBox="1"/>
          <p:nvPr/>
        </p:nvSpPr>
        <p:spPr>
          <a:xfrm>
            <a:off x="7867800"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Good</a:t>
            </a:r>
            <a:endParaRPr/>
          </a:p>
        </p:txBody>
      </p:sp>
      <p:sp>
        <p:nvSpPr>
          <p:cNvPr id="128" name="Google Shape;128;p28"/>
          <p:cNvSpPr txBox="1"/>
          <p:nvPr/>
        </p:nvSpPr>
        <p:spPr>
          <a:xfrm>
            <a:off x="5906663"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Neutral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9"/>
          <p:cNvSpPr txBox="1"/>
          <p:nvPr>
            <p:ph type="ctrTitle"/>
          </p:nvPr>
        </p:nvSpPr>
        <p:spPr>
          <a:xfrm>
            <a:off x="311700" y="407475"/>
            <a:ext cx="8520600" cy="64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Abandon Ship Activity</a:t>
            </a:r>
            <a:endParaRPr sz="3600"/>
          </a:p>
          <a:p>
            <a:pPr indent="0" lvl="0" marL="0" rtl="0" algn="ctr">
              <a:spcBef>
                <a:spcPts val="0"/>
              </a:spcBef>
              <a:spcAft>
                <a:spcPts val="0"/>
              </a:spcAft>
              <a:buNone/>
            </a:pPr>
            <a:r>
              <a:rPr lang="en" sz="2400"/>
              <a:t>“Ethics of Us”</a:t>
            </a:r>
            <a:endParaRPr sz="2400"/>
          </a:p>
        </p:txBody>
      </p:sp>
      <p:sp>
        <p:nvSpPr>
          <p:cNvPr id="134" name="Google Shape;134;p29"/>
          <p:cNvSpPr txBox="1"/>
          <p:nvPr>
            <p:ph idx="1" type="subTitle"/>
          </p:nvPr>
        </p:nvSpPr>
        <p:spPr>
          <a:xfrm>
            <a:off x="598450" y="1295550"/>
            <a:ext cx="3536700" cy="364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 - How did this go?  What values were prioritized?</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Did we think as a deontologist, </a:t>
            </a:r>
            <a:r>
              <a:rPr lang="en"/>
              <a:t>consequentialist</a:t>
            </a:r>
            <a:r>
              <a:rPr lang="en"/>
              <a:t>, or under </a:t>
            </a:r>
            <a:r>
              <a:rPr lang="en"/>
              <a:t>virtue</a:t>
            </a:r>
            <a:r>
              <a:rPr lang="en"/>
              <a:t> ethics?</a:t>
            </a:r>
            <a:endParaRPr/>
          </a:p>
        </p:txBody>
      </p:sp>
      <p:pic>
        <p:nvPicPr>
          <p:cNvPr id="135" name="Google Shape;135;p29"/>
          <p:cNvPicPr preferRelativeResize="0"/>
          <p:nvPr/>
        </p:nvPicPr>
        <p:blipFill>
          <a:blip r:embed="rId3">
            <a:alphaModFix/>
          </a:blip>
          <a:stretch>
            <a:fillRect/>
          </a:stretch>
        </p:blipFill>
        <p:spPr>
          <a:xfrm>
            <a:off x="4734775" y="1295550"/>
            <a:ext cx="3821275" cy="3685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30"/>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300"/>
              <a:t>Deontology            Consequentialism            Virtue Ethics</a:t>
            </a:r>
            <a:endParaRPr b="1" sz="2300"/>
          </a:p>
        </p:txBody>
      </p:sp>
      <p:cxnSp>
        <p:nvCxnSpPr>
          <p:cNvPr id="141" name="Google Shape;141;p30"/>
          <p:cNvCxnSpPr/>
          <p:nvPr/>
        </p:nvCxnSpPr>
        <p:spPr>
          <a:xfrm flipH="1">
            <a:off x="29492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42" name="Google Shape;142;p30"/>
          <p:cNvCxnSpPr/>
          <p:nvPr/>
        </p:nvCxnSpPr>
        <p:spPr>
          <a:xfrm flipH="1">
            <a:off x="6220475"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43" name="Google Shape;143;p30"/>
          <p:cNvSpPr txBox="1"/>
          <p:nvPr/>
        </p:nvSpPr>
        <p:spPr>
          <a:xfrm>
            <a:off x="3638500" y="74300"/>
            <a:ext cx="1828500" cy="49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Use post-it notes / gallery walk style.</a:t>
            </a:r>
            <a:endParaRPr sz="800"/>
          </a:p>
          <a:p>
            <a:pPr indent="0" lvl="0" marL="0" rtl="0" algn="ctr">
              <a:spcBef>
                <a:spcPts val="0"/>
              </a:spcBef>
              <a:spcAft>
                <a:spcPts val="0"/>
              </a:spcAft>
              <a:buNone/>
            </a:pPr>
            <a:r>
              <a:rPr lang="en" sz="800"/>
              <a:t>Large Group Cardboard Posters to be Hung in Class</a:t>
            </a:r>
            <a:endParaRPr sz="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Ethics of “You” vs. the Ethics of “Us”</a:t>
            </a:r>
            <a:endParaRPr/>
          </a:p>
        </p:txBody>
      </p:sp>
      <p:sp>
        <p:nvSpPr>
          <p:cNvPr id="149" name="Google Shape;149;p31"/>
          <p:cNvSpPr txBox="1"/>
          <p:nvPr>
            <p:ph idx="1" type="body"/>
          </p:nvPr>
        </p:nvSpPr>
        <p:spPr>
          <a:xfrm>
            <a:off x="311700" y="1152475"/>
            <a:ext cx="8520600" cy="34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 member of the LGBTQ community, you and your husband decided you wanted to get married.  You saw nothing wrong with loving another person of the same gender.  However, this is America before 2015, and gay marriage is illegal in your state.  You decide to drive to a state that legalized it in an act of rebellion.</a:t>
            </a:r>
            <a:endParaRPr/>
          </a:p>
          <a:p>
            <a:pPr indent="0" lvl="0" marL="0" rtl="0" algn="l">
              <a:spcBef>
                <a:spcPts val="1600"/>
              </a:spcBef>
              <a:spcAft>
                <a:spcPts val="0"/>
              </a:spcAft>
              <a:buNone/>
            </a:pPr>
            <a:r>
              <a:rPr lang="en"/>
              <a:t>The ethics of “you” is what?  What do you believe in?</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The ethics of “us” is what?  What does America believe?</a:t>
            </a:r>
            <a:endParaRPr/>
          </a:p>
        </p:txBody>
      </p:sp>
      <p:pic>
        <p:nvPicPr>
          <p:cNvPr id="150" name="Google Shape;150;p31"/>
          <p:cNvPicPr preferRelativeResize="0"/>
          <p:nvPr/>
        </p:nvPicPr>
        <p:blipFill>
          <a:blip r:embed="rId3">
            <a:alphaModFix/>
          </a:blip>
          <a:stretch>
            <a:fillRect/>
          </a:stretch>
        </p:blipFill>
        <p:spPr>
          <a:xfrm>
            <a:off x="6219400" y="3100400"/>
            <a:ext cx="2612898" cy="1469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2"/>
          <p:cNvSpPr txBox="1"/>
          <p:nvPr>
            <p:ph type="title"/>
          </p:nvPr>
        </p:nvSpPr>
        <p:spPr>
          <a:xfrm>
            <a:off x="311700" y="454300"/>
            <a:ext cx="8520600" cy="9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order to build a moral compass we need to understand some basic ethical theories...</a:t>
            </a:r>
            <a:endParaRPr/>
          </a:p>
        </p:txBody>
      </p:sp>
      <p:sp>
        <p:nvSpPr>
          <p:cNvPr id="156" name="Google Shape;156;p32"/>
          <p:cNvSpPr txBox="1"/>
          <p:nvPr/>
        </p:nvSpPr>
        <p:spPr>
          <a:xfrm>
            <a:off x="787875" y="1965175"/>
            <a:ext cx="3308400" cy="2613300"/>
          </a:xfrm>
          <a:prstGeom prst="rect">
            <a:avLst/>
          </a:prstGeom>
          <a:solidFill>
            <a:srgbClr val="FCE5CD"/>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 </a:t>
            </a:r>
            <a:r>
              <a:rPr b="1" i="1" lang="en" sz="1800"/>
              <a:t>you personally</a:t>
            </a:r>
            <a:r>
              <a:rPr lang="en" sz="1800"/>
              <a:t> act in certain situations?  What do </a:t>
            </a:r>
            <a:r>
              <a:rPr b="1" i="1" lang="en" sz="1800"/>
              <a:t>you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Absolutism?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Relativism?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Objectivism?</a:t>
            </a:r>
            <a:endParaRPr sz="1800"/>
          </a:p>
        </p:txBody>
      </p:sp>
      <p:sp>
        <p:nvSpPr>
          <p:cNvPr id="157" name="Google Shape;157;p32"/>
          <p:cNvSpPr txBox="1"/>
          <p:nvPr/>
        </p:nvSpPr>
        <p:spPr>
          <a:xfrm>
            <a:off x="4834700" y="1965175"/>
            <a:ext cx="3308400" cy="26133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does </a:t>
            </a:r>
            <a:r>
              <a:rPr b="1" i="1" lang="en" sz="1800"/>
              <a:t>everyone</a:t>
            </a:r>
            <a:r>
              <a:rPr lang="en" sz="1800"/>
              <a:t> decide on how to act?  What does </a:t>
            </a:r>
            <a:r>
              <a:rPr b="1" i="1" lang="en" sz="1800"/>
              <a:t>humanity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Deontology</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Consequentialism</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Virtue Ethics?</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3"/>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63" name="Google Shape;163;p33"/>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64" name="Google Shape;164;p33"/>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65" name="Google Shape;165;p33"/>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66" name="Google Shape;166;p33"/>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